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32"/>
  </p:notesMasterIdLst>
  <p:sldIdLst>
    <p:sldId id="256" r:id="rId3"/>
    <p:sldId id="283" r:id="rId4"/>
    <p:sldId id="258" r:id="rId5"/>
    <p:sldId id="317" r:id="rId6"/>
    <p:sldId id="318" r:id="rId7"/>
    <p:sldId id="319" r:id="rId8"/>
    <p:sldId id="320" r:id="rId9"/>
    <p:sldId id="321" r:id="rId10"/>
    <p:sldId id="322" r:id="rId11"/>
    <p:sldId id="323" r:id="rId12"/>
    <p:sldId id="285" r:id="rId13"/>
    <p:sldId id="324" r:id="rId14"/>
    <p:sldId id="297" r:id="rId15"/>
    <p:sldId id="325" r:id="rId16"/>
    <p:sldId id="309" r:id="rId17"/>
    <p:sldId id="326" r:id="rId18"/>
    <p:sldId id="287" r:id="rId19"/>
    <p:sldId id="313" r:id="rId20"/>
    <p:sldId id="289" r:id="rId21"/>
    <p:sldId id="290" r:id="rId22"/>
    <p:sldId id="291" r:id="rId23"/>
    <p:sldId id="292" r:id="rId24"/>
    <p:sldId id="293" r:id="rId25"/>
    <p:sldId id="294" r:id="rId26"/>
    <p:sldId id="327" r:id="rId27"/>
    <p:sldId id="314" r:id="rId28"/>
    <p:sldId id="301" r:id="rId29"/>
    <p:sldId id="316" r:id="rId30"/>
    <p:sldId id="315" r:id="rId31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66FF"/>
    <a:srgbClr val="FF9932"/>
    <a:srgbClr val="000000"/>
    <a:srgbClr val="30D2D4"/>
    <a:srgbClr val="41719C"/>
    <a:srgbClr val="1CFA00"/>
    <a:srgbClr val="0432FF"/>
    <a:srgbClr val="FF2502"/>
    <a:srgbClr val="FF2500"/>
    <a:srgbClr val="9FFC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50"/>
    <p:restoredTop sz="95470"/>
  </p:normalViewPr>
  <p:slideViewPr>
    <p:cSldViewPr snapToGrid="0" snapToObjects="1">
      <p:cViewPr>
        <p:scale>
          <a:sx n="180" d="100"/>
          <a:sy n="180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63064-00B9-5D44-BFC4-B8DF773A4C8F}" type="datetimeFigureOut">
              <a:rPr lang="en-US" smtClean="0"/>
              <a:t>11/21/15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E1692-79B9-A94D-A593-BAAF26302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43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E1692-79B9-A94D-A593-BAAF263025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62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E1692-79B9-A94D-A593-BAAF263025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75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E1692-79B9-A94D-A593-BAAF263025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97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9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53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11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28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3638"/>
            <a:ext cx="2881312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433638"/>
            <a:ext cx="2881313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43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11/21/15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554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11/21/15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319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11/21/15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011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4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496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40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528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8550" y="487363"/>
            <a:ext cx="1477963" cy="7748587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7363"/>
            <a:ext cx="4284662" cy="77485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11/21/15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49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4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11/21/15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1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11/21/15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36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11/21/15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11/21/15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A8577-89A8-7445-975C-14EDA653DD78}" type="datetimeFigureOut">
              <a:rPr lang="en-US" smtClean="0"/>
              <a:t>11/21/15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99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FD8B3-A3B7-384F-A4B7-97A47E476ED1}" type="datetimeFigureOut">
              <a:rPr lang="en-US" smtClean="0"/>
              <a:t>11/21/15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663"/>
            <a:ext cx="2314575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8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png"/><Relationship Id="rId5" Type="http://schemas.openxmlformats.org/officeDocument/2006/relationships/image" Target="../media/image3.emf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3" Type="http://schemas.openxmlformats.org/officeDocument/2006/relationships/image" Target="../media/image39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49183" y="72927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-70605" y="2528953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35915" y="2809101"/>
            <a:ext cx="2608729" cy="26087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787978" y="2904859"/>
            <a:ext cx="2608729" cy="26087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146"/>
          <a:stretch/>
        </p:blipFill>
        <p:spPr>
          <a:xfrm>
            <a:off x="77628" y="389104"/>
            <a:ext cx="6858000" cy="195304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3823" y="5706537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  <p:sp>
        <p:nvSpPr>
          <p:cNvPr id="8" name="Rectangle 7"/>
          <p:cNvSpPr/>
          <p:nvPr/>
        </p:nvSpPr>
        <p:spPr>
          <a:xfrm>
            <a:off x="823924" y="4627546"/>
            <a:ext cx="2503734" cy="12633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 rot="16200000">
            <a:off x="-237080" y="3570852"/>
            <a:ext cx="1575970" cy="912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rot="16200000">
            <a:off x="4830859" y="4594437"/>
            <a:ext cx="404746" cy="14684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 rot="16200000">
            <a:off x="2861320" y="162141"/>
            <a:ext cx="896106" cy="53945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12417" y="3263802"/>
            <a:ext cx="87075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 – 6.5 </a:t>
            </a:r>
            <a:r>
              <a:rPr lang="en-US" sz="1400" dirty="0" err="1" smtClean="0"/>
              <a:t>hr</a:t>
            </a:r>
            <a:endParaRPr lang="en-US" sz="1400" dirty="0" smtClean="0"/>
          </a:p>
          <a:p>
            <a:r>
              <a:rPr lang="en-US" sz="1400" dirty="0" smtClean="0"/>
              <a:t>4 – 6.5 </a:t>
            </a:r>
            <a:r>
              <a:rPr lang="en-US" sz="1400" dirty="0" err="1" smtClean="0"/>
              <a:t>hr</a:t>
            </a:r>
            <a:endParaRPr lang="en-US" sz="1400" dirty="0" smtClean="0"/>
          </a:p>
          <a:p>
            <a:r>
              <a:rPr lang="en-US" sz="1400" dirty="0" smtClean="0"/>
              <a:t>6.5 – 9 </a:t>
            </a:r>
            <a:r>
              <a:rPr lang="en-US" sz="1400" dirty="0" err="1" smtClean="0"/>
              <a:t>hr</a:t>
            </a:r>
            <a:endParaRPr lang="en-US" sz="1400" dirty="0" smtClean="0"/>
          </a:p>
          <a:p>
            <a:r>
              <a:rPr lang="en-US" sz="1400" dirty="0" smtClean="0"/>
              <a:t>6.5 – 9 </a:t>
            </a:r>
            <a:r>
              <a:rPr lang="en-US" sz="1400" dirty="0" err="1" smtClean="0"/>
              <a:t>hr</a:t>
            </a:r>
            <a:endParaRPr lang="en-US" sz="1400" dirty="0" smtClean="0"/>
          </a:p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 smtClean="0"/>
          </a:p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146" y="5328646"/>
            <a:ext cx="4074459" cy="4074459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 rot="2700000">
            <a:off x="478279" y="2852940"/>
            <a:ext cx="8707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4 – 6.5 </a:t>
            </a:r>
            <a:r>
              <a:rPr lang="en-US" sz="1400" dirty="0" err="1"/>
              <a:t>hr</a:t>
            </a:r>
            <a:endParaRPr lang="en-US" sz="1400" dirty="0"/>
          </a:p>
        </p:txBody>
      </p:sp>
      <p:sp>
        <p:nvSpPr>
          <p:cNvPr id="25" name="Rectangle 24"/>
          <p:cNvSpPr/>
          <p:nvPr/>
        </p:nvSpPr>
        <p:spPr>
          <a:xfrm rot="2700000">
            <a:off x="709547" y="2852940"/>
            <a:ext cx="8707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4 – 6.5 </a:t>
            </a:r>
            <a:r>
              <a:rPr lang="en-US" sz="1400" dirty="0" err="1"/>
              <a:t>hr</a:t>
            </a:r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 rot="2700000">
            <a:off x="940815" y="2852940"/>
            <a:ext cx="8707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mtClean="0"/>
              <a:t>6.5 – 9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 rot="2700000">
            <a:off x="1172083" y="2852940"/>
            <a:ext cx="8707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mtClean="0"/>
              <a:t>6.5 – 9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28" name="Rectangle 27"/>
          <p:cNvSpPr/>
          <p:nvPr/>
        </p:nvSpPr>
        <p:spPr>
          <a:xfrm rot="2700000">
            <a:off x="1458267" y="2865293"/>
            <a:ext cx="7954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1.5 - 4hr</a:t>
            </a:r>
            <a:endParaRPr lang="en-US" sz="1400" dirty="0"/>
          </a:p>
        </p:txBody>
      </p:sp>
      <p:sp>
        <p:nvSpPr>
          <p:cNvPr id="29" name="Rectangle 28"/>
          <p:cNvSpPr/>
          <p:nvPr/>
        </p:nvSpPr>
        <p:spPr>
          <a:xfrm rot="2700000">
            <a:off x="1689536" y="2865293"/>
            <a:ext cx="7954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mtClean="0"/>
              <a:t>1.5 - 4hr</a:t>
            </a:r>
            <a:endParaRPr lang="en-US" sz="1400" dirty="0"/>
          </a:p>
        </p:txBody>
      </p:sp>
      <p:sp>
        <p:nvSpPr>
          <p:cNvPr id="30" name="Rectangle 29"/>
          <p:cNvSpPr/>
          <p:nvPr/>
        </p:nvSpPr>
        <p:spPr>
          <a:xfrm>
            <a:off x="3750672" y="3176174"/>
            <a:ext cx="440777" cy="19500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920784" y="4705866"/>
            <a:ext cx="2513227" cy="918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 rot="2700000">
            <a:off x="4708373" y="2846908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6.5 – 9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 rot="2700000">
            <a:off x="4973613" y="2846908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6.5 – 9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 rot="2700000">
            <a:off x="4443134" y="2846908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4 – 6.5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 rot="2700000">
            <a:off x="4197932" y="2861077"/>
            <a:ext cx="830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4 – 6.5hr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 rot="2700000">
            <a:off x="3930289" y="2859377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1.5 - 4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 rot="2700000">
            <a:off x="3665050" y="2859377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1.5 - 4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3358267" y="3333217"/>
            <a:ext cx="87075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6.5 – 9 </a:t>
            </a:r>
            <a:r>
              <a:rPr lang="en-US" sz="1400" dirty="0" err="1" smtClean="0"/>
              <a:t>hr</a:t>
            </a:r>
            <a:endParaRPr lang="en-US" sz="1400" dirty="0" smtClean="0"/>
          </a:p>
          <a:p>
            <a:r>
              <a:rPr lang="en-US" sz="1400" dirty="0" smtClean="0"/>
              <a:t>6.5 – 9 </a:t>
            </a:r>
            <a:r>
              <a:rPr lang="en-US" sz="1400" dirty="0" err="1" smtClean="0"/>
              <a:t>hr</a:t>
            </a:r>
            <a:endParaRPr lang="en-US" sz="1400" dirty="0" smtClean="0"/>
          </a:p>
          <a:p>
            <a:r>
              <a:rPr lang="en-US" sz="1400" dirty="0" smtClean="0"/>
              <a:t>4 – 6.5 </a:t>
            </a:r>
            <a:r>
              <a:rPr lang="en-US" sz="1400" dirty="0" err="1" smtClean="0"/>
              <a:t>hr</a:t>
            </a:r>
            <a:endParaRPr lang="en-US" sz="1400" dirty="0" smtClean="0"/>
          </a:p>
          <a:p>
            <a:r>
              <a:rPr lang="en-US" sz="1400" dirty="0" smtClean="0"/>
              <a:t>4 – 6.5 </a:t>
            </a:r>
            <a:r>
              <a:rPr lang="en-US" sz="1400" dirty="0" err="1" smtClean="0"/>
              <a:t>hr</a:t>
            </a:r>
            <a:endParaRPr lang="en-US" sz="1400" dirty="0" smtClean="0"/>
          </a:p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 smtClean="0"/>
          </a:p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00"/>
          <a:stretch/>
        </p:blipFill>
        <p:spPr>
          <a:xfrm>
            <a:off x="0" y="1103203"/>
            <a:ext cx="6858000" cy="6050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83" t="41192" b="43729"/>
          <a:stretch/>
        </p:blipFill>
        <p:spPr>
          <a:xfrm>
            <a:off x="5021999" y="7153953"/>
            <a:ext cx="1836001" cy="97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75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292547" y="3276723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4235" y="9361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2547" y="588497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</a:t>
            </a:r>
            <a:endParaRPr lang="en-US" sz="1400" dirty="0"/>
          </a:p>
        </p:txBody>
      </p:sp>
      <p:grpSp>
        <p:nvGrpSpPr>
          <p:cNvPr id="6" name="Group 5"/>
          <p:cNvGrpSpPr/>
          <p:nvPr/>
        </p:nvGrpSpPr>
        <p:grpSpPr>
          <a:xfrm>
            <a:off x="292547" y="5785879"/>
            <a:ext cx="5476947" cy="2599826"/>
            <a:chOff x="292547" y="5785879"/>
            <a:chExt cx="5476947" cy="2599826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998" y="5884977"/>
              <a:ext cx="4365496" cy="2500728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682620" y="5785879"/>
              <a:ext cx="7745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1.5 – 4 </a:t>
              </a:r>
              <a:r>
                <a:rPr lang="en-US" sz="1200" dirty="0" err="1" smtClean="0"/>
                <a:t>hr</a:t>
              </a:r>
              <a:endParaRPr lang="en-US" sz="12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82619" y="6206116"/>
              <a:ext cx="7745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4 – 6.5 </a:t>
              </a:r>
              <a:r>
                <a:rPr lang="en-US" sz="1200" dirty="0" err="1" smtClean="0"/>
                <a:t>hr</a:t>
              </a:r>
              <a:endParaRPr lang="en-US" sz="12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82618" y="6611534"/>
              <a:ext cx="7745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6.5 – 9 </a:t>
              </a:r>
              <a:r>
                <a:rPr lang="en-US" sz="1200" dirty="0" err="1" smtClean="0"/>
                <a:t>hr</a:t>
              </a:r>
              <a:endParaRPr lang="en-US" sz="1200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92547" y="7088058"/>
              <a:ext cx="11961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/>
                <a:t>Dorsal binding sites</a:t>
              </a:r>
              <a:endParaRPr lang="en-US" sz="1000" dirty="0"/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2568886" y="5785879"/>
              <a:ext cx="0" cy="191103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/>
            <p:cNvGrpSpPr/>
            <p:nvPr/>
          </p:nvGrpSpPr>
          <p:grpSpPr>
            <a:xfrm>
              <a:off x="2568886" y="7572951"/>
              <a:ext cx="141150" cy="116601"/>
              <a:chOff x="2568886" y="7572951"/>
              <a:chExt cx="141150" cy="116601"/>
            </a:xfrm>
          </p:grpSpPr>
          <p:cxnSp>
            <p:nvCxnSpPr>
              <p:cNvPr id="18" name="Straight Arrow Connector 17"/>
              <p:cNvCxnSpPr/>
              <p:nvPr/>
            </p:nvCxnSpPr>
            <p:spPr>
              <a:xfrm>
                <a:off x="2568886" y="7572951"/>
                <a:ext cx="14115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2571365" y="7572951"/>
                <a:ext cx="0" cy="1166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Group 1"/>
          <p:cNvGrpSpPr/>
          <p:nvPr/>
        </p:nvGrpSpPr>
        <p:grpSpPr>
          <a:xfrm>
            <a:off x="676807" y="807800"/>
            <a:ext cx="5139002" cy="2329100"/>
            <a:chOff x="676807" y="807800"/>
            <a:chExt cx="5139002" cy="23291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86" t="14073" b="2856"/>
            <a:stretch/>
          </p:blipFill>
          <p:spPr>
            <a:xfrm>
              <a:off x="1403999" y="807800"/>
              <a:ext cx="4411810" cy="209653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82620" y="853972"/>
              <a:ext cx="7745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1.5 – 4 </a:t>
              </a:r>
              <a:r>
                <a:rPr lang="en-US" sz="1200" dirty="0" err="1" smtClean="0"/>
                <a:t>hr</a:t>
              </a:r>
              <a:endParaRPr 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2619" y="1320385"/>
              <a:ext cx="7745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4 – 6.5 </a:t>
              </a:r>
              <a:r>
                <a:rPr lang="en-US" sz="1200" dirty="0" err="1" smtClean="0"/>
                <a:t>hr</a:t>
              </a:r>
              <a:endParaRPr lang="en-US" sz="12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76807" y="1786798"/>
              <a:ext cx="7745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6.5 – 9 </a:t>
              </a:r>
              <a:r>
                <a:rPr lang="en-US" sz="1200" dirty="0" err="1" smtClean="0"/>
                <a:t>hr</a:t>
              </a:r>
              <a:endParaRPr lang="en-US" sz="12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30247" y="2328107"/>
              <a:ext cx="7117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/>
                <a:t>VRR</a:t>
              </a:r>
              <a:endParaRPr lang="en-US" sz="1200" dirty="0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4180312" y="807800"/>
              <a:ext cx="0" cy="156519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259918" y="807800"/>
              <a:ext cx="0" cy="1559709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403998" y="810100"/>
              <a:ext cx="441181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247" t="84405" r="39860" b="7499"/>
            <a:stretch/>
          </p:blipFill>
          <p:spPr>
            <a:xfrm>
              <a:off x="3481801" y="2932741"/>
              <a:ext cx="424653" cy="204159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3108381" y="2497942"/>
              <a:ext cx="871440" cy="304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3491468" y="807800"/>
              <a:ext cx="0" cy="2286523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870121" y="807800"/>
              <a:ext cx="0" cy="228829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665" t="29650" r="36949" b="66480"/>
            <a:stretch/>
          </p:blipFill>
          <p:spPr>
            <a:xfrm>
              <a:off x="3874556" y="1199626"/>
              <a:ext cx="186390" cy="97676"/>
            </a:xfrm>
            <a:prstGeom prst="rect">
              <a:avLst/>
            </a:prstGeom>
          </p:spPr>
        </p:pic>
        <p:grpSp>
          <p:nvGrpSpPr>
            <p:cNvPr id="58" name="Group 57"/>
            <p:cNvGrpSpPr/>
            <p:nvPr/>
          </p:nvGrpSpPr>
          <p:grpSpPr>
            <a:xfrm>
              <a:off x="3727605" y="2975577"/>
              <a:ext cx="144014" cy="116601"/>
              <a:chOff x="4051361" y="3023702"/>
              <a:chExt cx="144014" cy="116601"/>
            </a:xfrm>
          </p:grpSpPr>
          <p:cxnSp>
            <p:nvCxnSpPr>
              <p:cNvPr id="51" name="Straight Arrow Connector 50"/>
              <p:cNvCxnSpPr/>
              <p:nvPr/>
            </p:nvCxnSpPr>
            <p:spPr>
              <a:xfrm flipH="1">
                <a:off x="4051361" y="3023702"/>
                <a:ext cx="14401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4195375" y="3023702"/>
                <a:ext cx="0" cy="1166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/>
          <p:cNvGrpSpPr/>
          <p:nvPr/>
        </p:nvGrpSpPr>
        <p:grpSpPr>
          <a:xfrm>
            <a:off x="676807" y="3186053"/>
            <a:ext cx="5139002" cy="2599826"/>
            <a:chOff x="676807" y="3186053"/>
            <a:chExt cx="5139002" cy="2599826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37"/>
            <a:stretch/>
          </p:blipFill>
          <p:spPr>
            <a:xfrm>
              <a:off x="1403998" y="3259667"/>
              <a:ext cx="4411811" cy="2526212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676809" y="3186053"/>
              <a:ext cx="7745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1.5 – 4 </a:t>
              </a:r>
              <a:r>
                <a:rPr lang="en-US" sz="1200" dirty="0" err="1" smtClean="0"/>
                <a:t>hr</a:t>
              </a:r>
              <a:endParaRPr lang="en-US" sz="1200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76808" y="3606290"/>
              <a:ext cx="7745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4 – 6.5 </a:t>
              </a:r>
              <a:r>
                <a:rPr lang="en-US" sz="1200" dirty="0" err="1" smtClean="0"/>
                <a:t>hr</a:t>
              </a:r>
              <a:endParaRPr lang="en-US" sz="12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76807" y="4011708"/>
              <a:ext cx="7745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6.5 – 9 </a:t>
              </a:r>
              <a:r>
                <a:rPr lang="en-US" sz="1200" dirty="0" err="1" smtClean="0"/>
                <a:t>hr</a:t>
              </a:r>
              <a:endParaRPr lang="en-US" sz="1200" dirty="0"/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3328498" y="3259667"/>
              <a:ext cx="0" cy="139436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3685804" y="3259667"/>
              <a:ext cx="0" cy="139436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/>
            <p:cNvGrpSpPr/>
            <p:nvPr/>
          </p:nvGrpSpPr>
          <p:grpSpPr>
            <a:xfrm>
              <a:off x="3324918" y="4537964"/>
              <a:ext cx="141150" cy="116601"/>
              <a:chOff x="2568886" y="7582005"/>
              <a:chExt cx="141150" cy="116601"/>
            </a:xfrm>
          </p:grpSpPr>
          <p:cxnSp>
            <p:nvCxnSpPr>
              <p:cNvPr id="54" name="Straight Arrow Connector 53"/>
              <p:cNvCxnSpPr/>
              <p:nvPr/>
            </p:nvCxnSpPr>
            <p:spPr>
              <a:xfrm>
                <a:off x="2568886" y="7582005"/>
                <a:ext cx="14115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2571365" y="7582005"/>
                <a:ext cx="0" cy="1166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31711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16482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0"/>
          <a:stretch/>
        </p:blipFill>
        <p:spPr>
          <a:xfrm>
            <a:off x="1633491" y="3466506"/>
            <a:ext cx="5233939" cy="249928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52183" y="3525140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8921" y="352514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858920" y="392257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858920" y="4312967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3737380" y="4983705"/>
            <a:ext cx="1384635" cy="165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896591" y="5179160"/>
            <a:ext cx="3577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VAR</a:t>
            </a:r>
            <a:endParaRPr lang="en-US" sz="800" dirty="0"/>
          </a:p>
        </p:txBody>
      </p:sp>
      <p:grpSp>
        <p:nvGrpSpPr>
          <p:cNvPr id="2" name="Group 1"/>
          <p:cNvGrpSpPr/>
          <p:nvPr/>
        </p:nvGrpSpPr>
        <p:grpSpPr>
          <a:xfrm>
            <a:off x="911103" y="963581"/>
            <a:ext cx="5953963" cy="2502925"/>
            <a:chOff x="911103" y="963581"/>
            <a:chExt cx="5953963" cy="2502925"/>
          </a:xfrm>
        </p:grpSpPr>
        <p:sp>
          <p:nvSpPr>
            <p:cNvPr id="4" name="TextBox 3"/>
            <p:cNvSpPr txBox="1"/>
            <p:nvPr/>
          </p:nvSpPr>
          <p:spPr>
            <a:xfrm>
              <a:off x="911104" y="1164826"/>
              <a:ext cx="7745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1.5 – 4 </a:t>
              </a:r>
              <a:r>
                <a:rPr lang="en-US" sz="1200" dirty="0" err="1" smtClean="0"/>
                <a:t>hr</a:t>
              </a:r>
              <a:endParaRPr lang="en-US" sz="1200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11103" y="1562260"/>
              <a:ext cx="7745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4 – 6.5 </a:t>
              </a:r>
              <a:r>
                <a:rPr lang="en-US" sz="1200" dirty="0" err="1" smtClean="0"/>
                <a:t>hr</a:t>
              </a:r>
              <a:endParaRPr lang="en-US" sz="1200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11103" y="1952653"/>
              <a:ext cx="7745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6.5 – 9 </a:t>
              </a:r>
              <a:r>
                <a:rPr lang="en-US" sz="1200" dirty="0" err="1" smtClean="0"/>
                <a:t>hr</a:t>
              </a:r>
              <a:endParaRPr lang="en-US" sz="12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117552" y="2374985"/>
              <a:ext cx="619828" cy="1350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17"/>
            <a:stretch/>
          </p:blipFill>
          <p:spPr>
            <a:xfrm>
              <a:off x="1633490" y="967875"/>
              <a:ext cx="5231576" cy="2498631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896591" y="2597730"/>
              <a:ext cx="51167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/>
                <a:t>primary</a:t>
              </a:r>
              <a:endParaRPr lang="en-US" sz="8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575220" y="2594263"/>
              <a:ext cx="51167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/>
                <a:t>shadow</a:t>
              </a:r>
              <a:endParaRPr lang="en-US" sz="800" dirty="0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3876894" y="963581"/>
              <a:ext cx="0" cy="220310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Group 21"/>
            <p:cNvGrpSpPr/>
            <p:nvPr/>
          </p:nvGrpSpPr>
          <p:grpSpPr>
            <a:xfrm>
              <a:off x="3727605" y="3050080"/>
              <a:ext cx="144014" cy="116601"/>
              <a:chOff x="4051361" y="3023702"/>
              <a:chExt cx="144014" cy="116601"/>
            </a:xfrm>
          </p:grpSpPr>
          <p:cxnSp>
            <p:nvCxnSpPr>
              <p:cNvPr id="23" name="Straight Arrow Connector 22"/>
              <p:cNvCxnSpPr/>
              <p:nvPr/>
            </p:nvCxnSpPr>
            <p:spPr>
              <a:xfrm flipH="1">
                <a:off x="4051361" y="3023702"/>
                <a:ext cx="144014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4195375" y="3023702"/>
                <a:ext cx="0" cy="1166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5" name="Straight Connector 24"/>
          <p:cNvCxnSpPr/>
          <p:nvPr/>
        </p:nvCxnSpPr>
        <p:spPr>
          <a:xfrm>
            <a:off x="4354932" y="3466506"/>
            <a:ext cx="0" cy="181756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4351352" y="5158947"/>
            <a:ext cx="141150" cy="116601"/>
            <a:chOff x="2568886" y="7572951"/>
            <a:chExt cx="141150" cy="116601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2568886" y="7572951"/>
              <a:ext cx="1411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571365" y="7572951"/>
              <a:ext cx="0" cy="116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/>
          <p:cNvCxnSpPr/>
          <p:nvPr/>
        </p:nvCxnSpPr>
        <p:spPr>
          <a:xfrm>
            <a:off x="4284539" y="3467947"/>
            <a:ext cx="0" cy="192665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100463" y="5587404"/>
            <a:ext cx="368151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130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1"/>
          <a:stretch/>
        </p:blipFill>
        <p:spPr>
          <a:xfrm>
            <a:off x="1568757" y="3409950"/>
            <a:ext cx="4823016" cy="21744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1" y="5748041"/>
            <a:ext cx="4824002" cy="25485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6852" y="800616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A</a:t>
            </a:r>
            <a:endParaRPr lang="en-US" sz="1000" dirty="0"/>
          </a:p>
        </p:txBody>
      </p:sp>
      <p:sp>
        <p:nvSpPr>
          <p:cNvPr id="7" name="Rectangle 6"/>
          <p:cNvSpPr/>
          <p:nvPr/>
        </p:nvSpPr>
        <p:spPr>
          <a:xfrm>
            <a:off x="1521287" y="5712569"/>
            <a:ext cx="467509" cy="1372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0" name="TextBox 19"/>
          <p:cNvSpPr txBox="1"/>
          <p:nvPr/>
        </p:nvSpPr>
        <p:spPr>
          <a:xfrm>
            <a:off x="323264" y="5733805"/>
            <a:ext cx="2535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</a:t>
            </a:r>
            <a:endParaRPr 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1214226" y="5749195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1.5 – 4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22" name="TextBox 21"/>
          <p:cNvSpPr txBox="1"/>
          <p:nvPr/>
        </p:nvSpPr>
        <p:spPr>
          <a:xfrm>
            <a:off x="1214225" y="6230362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 – 6.5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1214225" y="6692674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6.5 – 9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24" name="Rectangle 23"/>
          <p:cNvSpPr/>
          <p:nvPr/>
        </p:nvSpPr>
        <p:spPr>
          <a:xfrm>
            <a:off x="1521286" y="3304150"/>
            <a:ext cx="467509" cy="1313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323264" y="3389346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21749" y="3420124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1.5 – 4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1221748" y="3837791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 – 6.5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1221748" y="4242953"/>
            <a:ext cx="6767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6.5 – 9 </a:t>
            </a:r>
            <a:r>
              <a:rPr lang="en-US" sz="1000" dirty="0" err="1" smtClean="0"/>
              <a:t>hr</a:t>
            </a:r>
            <a:endParaRPr lang="en-US" sz="1000" dirty="0"/>
          </a:p>
        </p:txBody>
      </p:sp>
      <p:sp>
        <p:nvSpPr>
          <p:cNvPr id="33" name="Rectangle 32"/>
          <p:cNvSpPr/>
          <p:nvPr/>
        </p:nvSpPr>
        <p:spPr>
          <a:xfrm>
            <a:off x="1290295" y="4488904"/>
            <a:ext cx="698500" cy="12068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290295" y="7022306"/>
            <a:ext cx="698500" cy="1322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5316896" y="3348636"/>
            <a:ext cx="0" cy="139436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1227955" y="752003"/>
            <a:ext cx="5163819" cy="2559918"/>
            <a:chOff x="1227955" y="752003"/>
            <a:chExt cx="5163819" cy="2559918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5242" y="788469"/>
              <a:ext cx="4776532" cy="2523452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1521286" y="752003"/>
              <a:ext cx="475033" cy="14567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27956" y="800616"/>
              <a:ext cx="67678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1.5 – 4 </a:t>
              </a:r>
              <a:r>
                <a:rPr lang="en-US" sz="1000" dirty="0" err="1" smtClean="0"/>
                <a:t>hr</a:t>
              </a:r>
              <a:endParaRPr lang="en-US" sz="10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27955" y="1198050"/>
              <a:ext cx="67678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4 – 6.5 </a:t>
              </a:r>
              <a:r>
                <a:rPr lang="en-US" sz="1000" dirty="0" err="1" smtClean="0"/>
                <a:t>hr</a:t>
              </a:r>
              <a:endParaRPr lang="en-US" sz="10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27955" y="1588443"/>
              <a:ext cx="67678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6.5 – 9 </a:t>
              </a:r>
              <a:r>
                <a:rPr lang="en-US" sz="1000" dirty="0" err="1" smtClean="0"/>
                <a:t>hr</a:t>
              </a:r>
              <a:endParaRPr lang="en-US" sz="100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995437" y="2094524"/>
              <a:ext cx="905933" cy="1947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483100" y="1962151"/>
              <a:ext cx="698500" cy="2771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4624864" y="2060575"/>
              <a:ext cx="53975" cy="457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567714" y="2060575"/>
              <a:ext cx="53975" cy="4571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349779" y="2057743"/>
              <a:ext cx="3497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accent2">
                      <a:lumMod val="75000"/>
                    </a:schemeClr>
                  </a:solidFill>
                </a:rPr>
                <a:t>NEE</a:t>
              </a:r>
              <a:endParaRPr lang="en-US" sz="8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51188" y="2054486"/>
              <a:ext cx="3658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>
                  <a:solidFill>
                    <a:schemeClr val="accent1">
                      <a:lumMod val="75000"/>
                    </a:schemeClr>
                  </a:solidFill>
                </a:rPr>
                <a:t>MLE</a:t>
              </a:r>
              <a:endParaRPr lang="en-US" sz="8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4621689" y="788469"/>
              <a:ext cx="527" cy="1317825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1290295" y="2105061"/>
              <a:ext cx="698500" cy="12068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4960205" y="2303433"/>
              <a:ext cx="14115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962684" y="2303433"/>
              <a:ext cx="0" cy="1166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9860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5" y="4080726"/>
            <a:ext cx="6770211" cy="39162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5" y="216643"/>
            <a:ext cx="6680007" cy="38640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216643"/>
            <a:ext cx="27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4080726"/>
            <a:ext cx="27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50329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2" t="26087" b="1449"/>
          <a:stretch/>
        </p:blipFill>
        <p:spPr>
          <a:xfrm>
            <a:off x="1537999" y="1794815"/>
            <a:ext cx="5078895" cy="49695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35565" y="6764380"/>
            <a:ext cx="28573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Gro</a:t>
            </a:r>
            <a:r>
              <a:rPr lang="en-US" sz="1400" dirty="0" smtClean="0"/>
              <a:t> binding sites, 1.5 – 4 </a:t>
            </a:r>
            <a:r>
              <a:rPr lang="en-US" sz="1400" dirty="0" err="1" smtClean="0"/>
              <a:t>hr</a:t>
            </a:r>
            <a:r>
              <a:rPr lang="en-US" sz="1400" dirty="0" smtClean="0"/>
              <a:t> embryos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1329277" y="7258742"/>
            <a:ext cx="208722" cy="218661"/>
          </a:xfrm>
          <a:prstGeom prst="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37999" y="7171884"/>
            <a:ext cx="1818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Factor occupancy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579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8900000">
            <a:off x="2131740" y="7113164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 rot="18900000">
            <a:off x="3114017" y="713133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 – 6.5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 rot="18900000">
            <a:off x="4044302" y="7131329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6.5 - 9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" r="72868" b="75986"/>
          <a:stretch/>
        </p:blipFill>
        <p:spPr>
          <a:xfrm>
            <a:off x="629986" y="565771"/>
            <a:ext cx="1520456" cy="7749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05913" y="286555"/>
            <a:ext cx="83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z</a:t>
            </a:r>
            <a:r>
              <a:rPr lang="en-US" i="1" dirty="0" smtClean="0"/>
              <a:t>-score</a:t>
            </a:r>
            <a:endParaRPr lang="en-US" i="1" dirty="0"/>
          </a:p>
        </p:txBody>
      </p:sp>
      <p:sp>
        <p:nvSpPr>
          <p:cNvPr id="12" name="Rectangle 11"/>
          <p:cNvSpPr/>
          <p:nvPr/>
        </p:nvSpPr>
        <p:spPr>
          <a:xfrm>
            <a:off x="2091618" y="1238132"/>
            <a:ext cx="160020" cy="2737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 smtClean="0"/>
              <a:t>Anterior-posterior</a:t>
            </a:r>
            <a:endParaRPr lang="en-US" sz="1100" dirty="0"/>
          </a:p>
        </p:txBody>
      </p:sp>
      <p:sp>
        <p:nvSpPr>
          <p:cNvPr id="13" name="Rectangle 12"/>
          <p:cNvSpPr/>
          <p:nvPr/>
        </p:nvSpPr>
        <p:spPr>
          <a:xfrm>
            <a:off x="2078174" y="4070233"/>
            <a:ext cx="160020" cy="27394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 smtClean="0"/>
              <a:t>Dorsal-ventral</a:t>
            </a:r>
            <a:endParaRPr lang="en-US" sz="11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t="26046" b="10477"/>
          <a:stretch/>
        </p:blipFill>
        <p:spPr>
          <a:xfrm>
            <a:off x="2315522" y="1189408"/>
            <a:ext cx="3303993" cy="2853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4" t="26906" b="11225"/>
          <a:stretch/>
        </p:blipFill>
        <p:spPr>
          <a:xfrm>
            <a:off x="2334493" y="4056361"/>
            <a:ext cx="3296068" cy="27940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68951" y="1423164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368951" y="1839837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5368951" y="298714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5368951" y="3577718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5370303" y="378960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5368951" y="533374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93746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91"/>
          <a:stretch/>
        </p:blipFill>
        <p:spPr>
          <a:xfrm>
            <a:off x="1491812" y="65578"/>
            <a:ext cx="3884716" cy="39316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75" y="4857891"/>
            <a:ext cx="6518814" cy="37708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4787" y="-36058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625" y="4550113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36393" y="4365449"/>
            <a:ext cx="33926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Groucho transcript abundance</a:t>
            </a:r>
          </a:p>
          <a:p>
            <a:pPr algn="ctr"/>
            <a:r>
              <a:rPr lang="en-US" sz="1200" i="1" dirty="0" err="1" smtClean="0"/>
              <a:t>modENCODE</a:t>
            </a:r>
            <a:r>
              <a:rPr lang="en-US" sz="1200" i="1" dirty="0" smtClean="0"/>
              <a:t> Developmental Transcriptome Project</a:t>
            </a:r>
            <a:endParaRPr lang="en-US" sz="12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4885054" y="1331378"/>
            <a:ext cx="982948" cy="5411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sp>
        <p:nvSpPr>
          <p:cNvPr id="2" name="Rectangle 1"/>
          <p:cNvSpPr/>
          <p:nvPr/>
        </p:nvSpPr>
        <p:spPr>
          <a:xfrm>
            <a:off x="5070010" y="1677775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983678" y="103933"/>
            <a:ext cx="1425390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w</a:t>
            </a:r>
            <a:r>
              <a:rPr lang="en-US" sz="1100" dirty="0" err="1" smtClean="0"/>
              <a:t>t</a:t>
            </a:r>
            <a:endParaRPr lang="en-US" sz="1100" dirty="0"/>
          </a:p>
          <a:p>
            <a:r>
              <a:rPr lang="en-US" sz="1100" dirty="0"/>
              <a:t>G</a:t>
            </a:r>
            <a:r>
              <a:rPr lang="en-US" sz="1100" dirty="0" smtClean="0"/>
              <a:t>ro</a:t>
            </a:r>
            <a:r>
              <a:rPr lang="en-US" sz="1100" baseline="30000" dirty="0" smtClean="0"/>
              <a:t>MB36</a:t>
            </a:r>
          </a:p>
          <a:p>
            <a:r>
              <a:rPr lang="en-US" sz="1100" dirty="0" err="1" smtClean="0"/>
              <a:t>GroΔSP</a:t>
            </a:r>
            <a:r>
              <a:rPr lang="en-US" sz="1100" dirty="0" smtClean="0"/>
              <a:t> </a:t>
            </a:r>
            <a:endParaRPr lang="en-US" sz="1100" dirty="0"/>
          </a:p>
          <a:p>
            <a:r>
              <a:rPr lang="en-US" sz="1100" dirty="0" err="1" smtClean="0"/>
              <a:t>Gro</a:t>
            </a:r>
            <a:r>
              <a:rPr lang="en-US" sz="1100" dirty="0" smtClean="0"/>
              <a:t> overexpression 1</a:t>
            </a:r>
            <a:endParaRPr lang="en-US" sz="1100" dirty="0"/>
          </a:p>
          <a:p>
            <a:r>
              <a:rPr lang="en-US" sz="1100" dirty="0" err="1" smtClean="0"/>
              <a:t>Gro</a:t>
            </a:r>
            <a:r>
              <a:rPr lang="en-US" sz="1100" dirty="0" smtClean="0"/>
              <a:t> Overexpression 2</a:t>
            </a:r>
            <a:endParaRPr lang="en-US" sz="11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94" t="41779" r="10256" b="39700"/>
          <a:stretch/>
        </p:blipFill>
        <p:spPr>
          <a:xfrm>
            <a:off x="4724280" y="117831"/>
            <a:ext cx="321547" cy="95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94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6858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6200000">
            <a:off x="2566349" y="6896769"/>
            <a:ext cx="53572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GroΔSP</a:t>
            </a:r>
            <a:endParaRPr lang="en-US" sz="900" dirty="0"/>
          </a:p>
        </p:txBody>
      </p:sp>
      <p:sp>
        <p:nvSpPr>
          <p:cNvPr id="4" name="TextBox 3"/>
          <p:cNvSpPr txBox="1"/>
          <p:nvPr/>
        </p:nvSpPr>
        <p:spPr>
          <a:xfrm rot="16200000">
            <a:off x="3480749" y="6896769"/>
            <a:ext cx="53572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GroΔSP</a:t>
            </a:r>
            <a:endParaRPr lang="en-US" sz="9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4669469" y="6896769"/>
            <a:ext cx="53572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GroΔSP</a:t>
            </a:r>
            <a:endParaRPr lang="en-US" sz="900" dirty="0"/>
          </a:p>
        </p:txBody>
      </p:sp>
      <p:sp>
        <p:nvSpPr>
          <p:cNvPr id="6" name="TextBox 5"/>
          <p:cNvSpPr txBox="1"/>
          <p:nvPr/>
        </p:nvSpPr>
        <p:spPr>
          <a:xfrm>
            <a:off x="5599109" y="3650649"/>
            <a:ext cx="53572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GroΔSP</a:t>
            </a:r>
            <a:endParaRPr lang="en-US" sz="900" dirty="0"/>
          </a:p>
        </p:txBody>
      </p:sp>
      <p:sp>
        <p:nvSpPr>
          <p:cNvPr id="8" name="TextBox 7"/>
          <p:cNvSpPr txBox="1"/>
          <p:nvPr/>
        </p:nvSpPr>
        <p:spPr>
          <a:xfrm>
            <a:off x="5599109" y="4839369"/>
            <a:ext cx="53572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GroΔSP</a:t>
            </a:r>
            <a:endParaRPr lang="en-US" sz="900" dirty="0"/>
          </a:p>
        </p:txBody>
      </p:sp>
      <p:sp>
        <p:nvSpPr>
          <p:cNvPr id="9" name="TextBox 8"/>
          <p:cNvSpPr txBox="1"/>
          <p:nvPr/>
        </p:nvSpPr>
        <p:spPr>
          <a:xfrm>
            <a:off x="5599109" y="5797257"/>
            <a:ext cx="53572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GroΔSP</a:t>
            </a:r>
            <a:endParaRPr lang="en-US" sz="900" dirty="0"/>
          </a:p>
        </p:txBody>
      </p:sp>
      <p:sp>
        <p:nvSpPr>
          <p:cNvPr id="11" name="Rectangle 10"/>
          <p:cNvSpPr/>
          <p:nvPr/>
        </p:nvSpPr>
        <p:spPr>
          <a:xfrm>
            <a:off x="297180" y="914400"/>
            <a:ext cx="1767840" cy="182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-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9" t="12111" r="73222" b="85222"/>
          <a:stretch/>
        </p:blipFill>
        <p:spPr>
          <a:xfrm rot="16200000">
            <a:off x="499110" y="1836420"/>
            <a:ext cx="1363980" cy="1828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81100" y="1318260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- 1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1181101" y="2287131"/>
            <a:ext cx="4619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- 0.9</a:t>
            </a:r>
            <a:endParaRPr lang="en-US" sz="1200" dirty="0"/>
          </a:p>
        </p:txBody>
      </p:sp>
      <p:sp>
        <p:nvSpPr>
          <p:cNvPr id="15" name="Rectangle 14"/>
          <p:cNvSpPr/>
          <p:nvPr/>
        </p:nvSpPr>
        <p:spPr>
          <a:xfrm>
            <a:off x="1089659" y="1432560"/>
            <a:ext cx="182881" cy="10528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48210" y="1732236"/>
            <a:ext cx="841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Spearman</a:t>
            </a:r>
          </a:p>
          <a:p>
            <a:pPr algn="r"/>
            <a:r>
              <a:rPr lang="en-US" sz="1200" dirty="0" smtClean="0"/>
              <a:t>coefficient</a:t>
            </a:r>
            <a:endParaRPr lang="en-US" sz="1200" dirty="0"/>
          </a:p>
        </p:txBody>
      </p:sp>
      <p:sp>
        <p:nvSpPr>
          <p:cNvPr id="17" name="Rectangle 16"/>
          <p:cNvSpPr/>
          <p:nvPr/>
        </p:nvSpPr>
        <p:spPr>
          <a:xfrm>
            <a:off x="1089658" y="2530820"/>
            <a:ext cx="182882" cy="182882"/>
          </a:xfrm>
          <a:prstGeom prst="rect">
            <a:avLst/>
          </a:prstGeom>
          <a:solidFill>
            <a:srgbClr val="FF250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89658" y="2881342"/>
            <a:ext cx="182882" cy="182882"/>
          </a:xfrm>
          <a:prstGeom prst="rect">
            <a:avLst/>
          </a:prstGeom>
          <a:solidFill>
            <a:srgbClr val="0432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89658" y="2700932"/>
            <a:ext cx="182882" cy="182882"/>
          </a:xfrm>
          <a:prstGeom prst="rect">
            <a:avLst/>
          </a:prstGeom>
          <a:solidFill>
            <a:srgbClr val="1CF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260124" y="247564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260125" y="2659036"/>
            <a:ext cx="641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260126" y="2839803"/>
            <a:ext cx="641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422241" y="2557318"/>
            <a:ext cx="666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/>
              <a:t>Embryo</a:t>
            </a:r>
          </a:p>
          <a:p>
            <a:pPr algn="r"/>
            <a:r>
              <a:rPr lang="en-US" sz="1200" dirty="0" smtClean="0"/>
              <a:t>age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6911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5"/>
          <a:stretch/>
        </p:blipFill>
        <p:spPr>
          <a:xfrm>
            <a:off x="868680" y="1537997"/>
            <a:ext cx="5894614" cy="621302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784019" y="7625441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25121" y="7130533"/>
            <a:ext cx="217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Developmental Stage</a:t>
            </a:r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rot="16200000">
            <a:off x="-156168" y="4475305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-135215" y="4290640"/>
            <a:ext cx="126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Gro</a:t>
            </a:r>
            <a:r>
              <a:rPr lang="en-US" dirty="0" smtClean="0"/>
              <a:t> Dosage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 rot="983927">
            <a:off x="1567495" y="2986894"/>
            <a:ext cx="807765" cy="188644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29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412" y="779928"/>
            <a:ext cx="3556285" cy="35562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6412" y="4235824"/>
            <a:ext cx="3550023" cy="35500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58553" y="1539226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08530" y="1034499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292743" y="3643229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625788" y="6744164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289612" y="7184785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136278" y="6744164"/>
            <a:ext cx="1075764" cy="8094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41155" y="2231341"/>
            <a:ext cx="990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ChIP-seq</a:t>
            </a:r>
          </a:p>
          <a:p>
            <a:r>
              <a:rPr lang="en-US" sz="1200" dirty="0" smtClean="0"/>
              <a:t>All Peaks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4727423" y="2231341"/>
            <a:ext cx="1033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modENCODE</a:t>
            </a:r>
            <a:endParaRPr lang="en-US" sz="1200" dirty="0" smtClean="0"/>
          </a:p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r>
              <a:rPr lang="en-US" sz="1200" dirty="0" smtClean="0"/>
              <a:t>-chip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867545" y="5687237"/>
            <a:ext cx="738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endParaRPr lang="en-US" sz="1200" dirty="0" smtClean="0"/>
          </a:p>
          <a:p>
            <a:r>
              <a:rPr lang="en-US" sz="1200" dirty="0" smtClean="0"/>
              <a:t>All Peaks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1970814" y="5769329"/>
            <a:ext cx="640581" cy="564239"/>
          </a:xfrm>
          <a:prstGeom prst="rect">
            <a:avLst/>
          </a:prstGeom>
          <a:solidFill>
            <a:srgbClr val="939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</a:rPr>
              <a:t>3823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766508" y="5918965"/>
            <a:ext cx="554916" cy="264965"/>
          </a:xfrm>
          <a:prstGeom prst="rect">
            <a:avLst/>
          </a:prstGeom>
          <a:solidFill>
            <a:srgbClr val="589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</a:rPr>
              <a:t>1885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31490" y="5918965"/>
            <a:ext cx="554916" cy="264965"/>
          </a:xfrm>
          <a:prstGeom prst="rect">
            <a:avLst/>
          </a:prstGeom>
          <a:solidFill>
            <a:srgbClr val="9FFC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ysClr val="windowText" lastClr="000000"/>
                </a:solidFill>
              </a:rPr>
              <a:t>9137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82121" y="5612323"/>
            <a:ext cx="1243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modENCODE</a:t>
            </a:r>
            <a:endParaRPr lang="en-US" sz="1200" dirty="0" smtClean="0"/>
          </a:p>
          <a:p>
            <a:r>
              <a:rPr lang="en-US" sz="1200" dirty="0" smtClean="0"/>
              <a:t>White Pre-Pupae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r>
              <a:rPr lang="en-US" sz="1200" dirty="0" smtClean="0"/>
              <a:t>-chip</a:t>
            </a:r>
            <a:endParaRPr 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1008530" y="94869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</a:t>
            </a:r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08530" y="450699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848005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24 at 8.55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634" y="962526"/>
            <a:ext cx="4411256" cy="16495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5" b="79114"/>
          <a:stretch/>
        </p:blipFill>
        <p:spPr>
          <a:xfrm>
            <a:off x="-405088" y="3922294"/>
            <a:ext cx="8406671" cy="15731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3536521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31044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331494" y="419884"/>
            <a:ext cx="4186989" cy="8373979"/>
            <a:chOff x="1677692" y="759415"/>
            <a:chExt cx="3502617" cy="700523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759415"/>
              <a:ext cx="3502617" cy="350261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4262033"/>
              <a:ext cx="3502617" cy="350261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0" y="346211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412" y="4606873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170448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77" y="1491916"/>
            <a:ext cx="4887302" cy="48873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491916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784741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2" y="1531897"/>
            <a:ext cx="2044695" cy="61340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747" y="1531897"/>
            <a:ext cx="2044695" cy="61340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442" y="1531898"/>
            <a:ext cx="2044695" cy="613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7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463196" y="1387548"/>
            <a:ext cx="4231760" cy="4231760"/>
            <a:chOff x="1186749" y="1302488"/>
            <a:chExt cx="4231760" cy="423176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6749" y="1302488"/>
              <a:ext cx="4231760" cy="423176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328607" y="4667694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873351" y="4533288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437065" y="1010094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 smtClean="0"/>
              <a:t>2x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5155" y="5157643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/>
              <a:t>4</a:t>
            </a:r>
            <a:r>
              <a:rPr lang="en-US" dirty="0" smtClean="0"/>
              <a:t>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717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5" y="0"/>
            <a:ext cx="5146043" cy="2976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4" y="2955074"/>
            <a:ext cx="5146043" cy="29767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3" y="5910147"/>
            <a:ext cx="5146044" cy="297675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1756293" y="4189322"/>
            <a:ext cx="1131922" cy="563948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609060" y="4189322"/>
            <a:ext cx="3627592" cy="288494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2247732" y="4467267"/>
            <a:ext cx="72508" cy="60422"/>
          </a:xfrm>
          <a:prstGeom prst="ellipse">
            <a:avLst/>
          </a:prstGeom>
          <a:noFill/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736433" y="5095213"/>
            <a:ext cx="1207250" cy="528228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2107521" y="5059492"/>
            <a:ext cx="3084822" cy="258385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2355008" y="5317877"/>
            <a:ext cx="72508" cy="60422"/>
          </a:xfrm>
          <a:prstGeom prst="ellipse">
            <a:avLst/>
          </a:prstGeom>
          <a:noFill/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1756293" y="3308240"/>
            <a:ext cx="1131922" cy="563948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1799461" y="3308240"/>
            <a:ext cx="3437192" cy="395305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008127" y="3703545"/>
            <a:ext cx="72508" cy="60422"/>
          </a:xfrm>
          <a:prstGeom prst="ellipse">
            <a:avLst/>
          </a:prstGeom>
          <a:noFill/>
          <a:ln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756293" y="1455799"/>
            <a:ext cx="1368314" cy="342398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638096" y="1327164"/>
            <a:ext cx="3590500" cy="403605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371217" y="1614883"/>
            <a:ext cx="72508" cy="60422"/>
          </a:xfrm>
          <a:prstGeom prst="ellipse">
            <a:avLst/>
          </a:prstGeom>
          <a:noFill/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1756293" y="534963"/>
            <a:ext cx="1368314" cy="381224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1609060" y="375667"/>
            <a:ext cx="3619536" cy="482071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2321601" y="732873"/>
            <a:ext cx="72508" cy="60422"/>
          </a:xfrm>
          <a:prstGeom prst="ellipse">
            <a:avLst/>
          </a:prstGeom>
          <a:noFill/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1756293" y="7154855"/>
            <a:ext cx="1187390" cy="553488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1846967" y="7154854"/>
            <a:ext cx="3381629" cy="193434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422268" y="7361167"/>
            <a:ext cx="72508" cy="60422"/>
          </a:xfrm>
          <a:prstGeom prst="ellipse">
            <a:avLst/>
          </a:prstGeom>
          <a:noFill/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1756293" y="7981889"/>
            <a:ext cx="936362" cy="591320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1638096" y="8019720"/>
            <a:ext cx="3590500" cy="231549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1999528" y="8373073"/>
            <a:ext cx="72508" cy="60422"/>
          </a:xfrm>
          <a:prstGeom prst="ellipse">
            <a:avLst/>
          </a:prstGeom>
          <a:noFill/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603081" y="15778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68579" y="312357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12699" y="608936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1764349" y="6248963"/>
            <a:ext cx="2213291" cy="594514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2080441" y="6289988"/>
            <a:ext cx="3156211" cy="280370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3088353" y="6451551"/>
            <a:ext cx="72508" cy="60422"/>
          </a:xfrm>
          <a:prstGeom prst="ellipse">
            <a:avLst/>
          </a:prstGeom>
          <a:noFill/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1789553" y="2287361"/>
            <a:ext cx="1298800" cy="361742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1671356" y="2088917"/>
            <a:ext cx="3557240" cy="492758"/>
          </a:xfrm>
          <a:prstGeom prst="line">
            <a:avLst/>
          </a:prstGeom>
          <a:ln>
            <a:solidFill>
              <a:srgbClr val="000000">
                <a:alpha val="50196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2314547" y="2479892"/>
            <a:ext cx="72508" cy="60422"/>
          </a:xfrm>
          <a:prstGeom prst="ellipse">
            <a:avLst/>
          </a:prstGeom>
          <a:noFill/>
          <a:ln w="6350">
            <a:solidFill>
              <a:srgbClr val="000000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069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020474"/>
            <a:ext cx="614995" cy="445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315834" y="5862680"/>
            <a:ext cx="416739" cy="4450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20978" y="6871598"/>
            <a:ext cx="26080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Genes above Groucho occupancy</a:t>
            </a:r>
          </a:p>
          <a:p>
            <a:pPr algn="ctr"/>
            <a:r>
              <a:rPr lang="en-US" sz="1400" dirty="0"/>
              <a:t>s</a:t>
            </a:r>
            <a:r>
              <a:rPr lang="en-US" sz="1400" dirty="0" smtClean="0"/>
              <a:t>core cutoff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001089" y="6866822"/>
            <a:ext cx="20783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Groucho Dosage Sensitive</a:t>
            </a:r>
          </a:p>
          <a:p>
            <a:pPr algn="ctr"/>
            <a:r>
              <a:rPr lang="en-US" sz="1400" dirty="0" smtClean="0"/>
              <a:t>And</a:t>
            </a:r>
          </a:p>
          <a:p>
            <a:pPr algn="ctr"/>
            <a:r>
              <a:rPr lang="en-US" sz="1400" dirty="0" smtClean="0"/>
              <a:t>Groucho Bound Genes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854963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4368"/>
            <a:ext cx="6858000" cy="39670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76955"/>
            <a:ext cx="6858000" cy="39670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09055" y="4992289"/>
            <a:ext cx="323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 Targets by Occupancy Score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09055" y="459702"/>
            <a:ext cx="321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 Targets by Dosage Response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3254" y="45970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11269" y="4992289"/>
            <a:ext cx="309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0995838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15" y="0"/>
            <a:ext cx="6286500" cy="914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38016" y="0"/>
            <a:ext cx="321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Gro Targets by Dosage Response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-6416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mtClean="0"/>
              <a:t>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29690" y="463716"/>
            <a:ext cx="521369" cy="88232"/>
          </a:xfrm>
          <a:prstGeom prst="rect">
            <a:avLst/>
          </a:prstGeom>
          <a:solidFill>
            <a:srgbClr val="FF9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29690" y="664242"/>
            <a:ext cx="521369" cy="88232"/>
          </a:xfrm>
          <a:prstGeom prst="rect">
            <a:avLst/>
          </a:prstGeom>
          <a:solidFill>
            <a:srgbClr val="65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451059" y="369332"/>
            <a:ext cx="139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Physical interaction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5451059" y="563979"/>
            <a:ext cx="1381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Genetic interaction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9547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0"/>
            <a:ext cx="6555397" cy="914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25522" y="0"/>
            <a:ext cx="2369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Gro Targets by Occupancy Score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7415" y="0"/>
            <a:ext cx="309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B</a:t>
            </a:r>
          </a:p>
        </p:txBody>
      </p:sp>
      <p:sp>
        <p:nvSpPr>
          <p:cNvPr id="6" name="Rectangle 5"/>
          <p:cNvSpPr/>
          <p:nvPr/>
        </p:nvSpPr>
        <p:spPr>
          <a:xfrm>
            <a:off x="4943493" y="740715"/>
            <a:ext cx="521369" cy="88232"/>
          </a:xfrm>
          <a:prstGeom prst="rect">
            <a:avLst/>
          </a:prstGeom>
          <a:solidFill>
            <a:srgbClr val="FF9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43493" y="941241"/>
            <a:ext cx="521369" cy="88232"/>
          </a:xfrm>
          <a:prstGeom prst="rect">
            <a:avLst/>
          </a:prstGeom>
          <a:solidFill>
            <a:srgbClr val="65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464862" y="646331"/>
            <a:ext cx="139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Physical interaction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5464862" y="840978"/>
            <a:ext cx="1381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Genetic interaction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16442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87" y="4021809"/>
            <a:ext cx="4703736" cy="47037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499" y="4564250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US" sz="1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4951708" y="8547315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71080" y="4386020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4622" y="1196940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" t="606" r="46653" b="80827"/>
          <a:stretch/>
        </p:blipFill>
        <p:spPr>
          <a:xfrm>
            <a:off x="1317454" y="581186"/>
            <a:ext cx="4290394" cy="19985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99150" y="5050258"/>
            <a:ext cx="10695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1.5 – 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59193" y="4201354"/>
            <a:ext cx="10695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4 – 6.5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24162" y="4954708"/>
            <a:ext cx="10695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6.5 – 9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069306" y="8175218"/>
            <a:ext cx="633663" cy="1925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flipV="1">
            <a:off x="3177123" y="7843227"/>
            <a:ext cx="633663" cy="3319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35"/>
          <a:stretch/>
        </p:blipFill>
        <p:spPr>
          <a:xfrm>
            <a:off x="0" y="1930420"/>
            <a:ext cx="6858000" cy="46147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60182" y="6081611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4498211" y="6081611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3126244" y="6081612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764273" y="6081613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01" t="37321" r="3041" b="43470"/>
          <a:stretch/>
        </p:blipFill>
        <p:spPr>
          <a:xfrm>
            <a:off x="5823284" y="2133600"/>
            <a:ext cx="891335" cy="98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581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8" t="26508" r="7683" b="7841"/>
          <a:stretch/>
        </p:blipFill>
        <p:spPr>
          <a:xfrm>
            <a:off x="2072640" y="3230879"/>
            <a:ext cx="3865999" cy="381435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2480" y="3648891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1.5 – 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2480" y="4953390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– 6.5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2480" y="625788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6.5 – 9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8000000">
            <a:off x="2290354" y="2679476"/>
            <a:ext cx="867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Stage 5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 rot="18000000">
            <a:off x="3006303" y="2679476"/>
            <a:ext cx="867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Stage 9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18000000">
            <a:off x="3663742" y="2628805"/>
            <a:ext cx="98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Stage 10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8000000">
            <a:off x="4379691" y="2628805"/>
            <a:ext cx="98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Stage 11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rot="18000000">
            <a:off x="5095639" y="2628805"/>
            <a:ext cx="98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Stage 14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162033" y="7085912"/>
            <a:ext cx="734342" cy="22642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96375" y="7328442"/>
            <a:ext cx="1811805" cy="22642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708180" y="7554865"/>
            <a:ext cx="414770" cy="22642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81093" y="7045234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876512" y="7287764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 </a:t>
            </a:r>
            <a:r>
              <a:rPr lang="en-US" sz="1400" smtClean="0"/>
              <a:t>– 6.5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17" name="TextBox 16"/>
          <p:cNvSpPr txBox="1"/>
          <p:nvPr/>
        </p:nvSpPr>
        <p:spPr>
          <a:xfrm>
            <a:off x="877681" y="750930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6.5 – 9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770358" y="7041668"/>
            <a:ext cx="51461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" t="10968" r="73226" b="85483"/>
          <a:stretch/>
        </p:blipFill>
        <p:spPr>
          <a:xfrm rot="16200000">
            <a:off x="5072359" y="955545"/>
            <a:ext cx="1600200" cy="24334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343301" y="1408817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15%</a:t>
            </a:r>
            <a:endParaRPr lang="en-US" sz="10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5679968" y="1531927"/>
            <a:ext cx="708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343301" y="1088973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20%</a:t>
            </a:r>
            <a:endParaRPr lang="en-US" sz="1000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5679968" y="1212083"/>
            <a:ext cx="708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343301" y="770250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2</a:t>
            </a:r>
            <a:r>
              <a:rPr lang="en-US" sz="1000" dirty="0" smtClean="0"/>
              <a:t>5%</a:t>
            </a:r>
            <a:endParaRPr lang="en-US" sz="1000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5679968" y="893360"/>
            <a:ext cx="708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343301" y="447794"/>
            <a:ext cx="407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30%</a:t>
            </a:r>
            <a:endParaRPr lang="en-US" sz="1000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5679968" y="570904"/>
            <a:ext cx="7081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750786" y="319647"/>
            <a:ext cx="243348" cy="1507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770358" y="3230879"/>
            <a:ext cx="0" cy="45504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 rot="16200000">
            <a:off x="-376396" y="4953390"/>
            <a:ext cx="1857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Groucho ChIP-seq</a:t>
            </a:r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2162033" y="2294725"/>
            <a:ext cx="371042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162033" y="1963571"/>
            <a:ext cx="3673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Chromatin accessibility (DNase-</a:t>
            </a:r>
            <a:r>
              <a:rPr lang="en-US" dirty="0" err="1" smtClean="0"/>
              <a:t>seq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 rot="16200000">
            <a:off x="15537" y="7127392"/>
            <a:ext cx="907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Embryo</a:t>
            </a:r>
          </a:p>
          <a:p>
            <a:pPr algn="ctr"/>
            <a:r>
              <a:rPr lang="en-US" dirty="0" smtClean="0"/>
              <a:t>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577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49" y="1347849"/>
            <a:ext cx="4509655" cy="45096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2476" y="15340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92476" y="5919698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88" y="5857504"/>
            <a:ext cx="5247476" cy="30354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02499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1616312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2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1734576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45252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1964765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sp>
        <p:nvSpPr>
          <p:cNvPr id="4" name="TextBox 3"/>
          <p:cNvSpPr txBox="1"/>
          <p:nvPr/>
        </p:nvSpPr>
        <p:spPr>
          <a:xfrm>
            <a:off x="1114215" y="1347849"/>
            <a:ext cx="87075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5016931" y="1347849"/>
            <a:ext cx="87075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4 – 6.5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3020500" y="5611921"/>
            <a:ext cx="87075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6.5 – 9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56755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1" y="1066756"/>
            <a:ext cx="5518672" cy="681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723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08" y="3958626"/>
            <a:ext cx="6023683" cy="46546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7279" y="139129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81426" y="509071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B</a:t>
            </a:r>
          </a:p>
        </p:txBody>
      </p:sp>
      <p:grpSp>
        <p:nvGrpSpPr>
          <p:cNvPr id="12" name="Group 11"/>
          <p:cNvGrpSpPr/>
          <p:nvPr/>
        </p:nvGrpSpPr>
        <p:grpSpPr>
          <a:xfrm rot="16200000">
            <a:off x="1958112" y="2341410"/>
            <a:ext cx="3102466" cy="2235307"/>
            <a:chOff x="1464682" y="1391296"/>
            <a:chExt cx="3102466" cy="223530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30" r="29080" b="45861"/>
            <a:stretch/>
          </p:blipFill>
          <p:spPr>
            <a:xfrm>
              <a:off x="2572744" y="1391298"/>
              <a:ext cx="1994404" cy="2072312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464682" y="1391296"/>
              <a:ext cx="1108037" cy="22353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00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89" r="-1" b="45650"/>
          <a:stretch/>
        </p:blipFill>
        <p:spPr>
          <a:xfrm>
            <a:off x="4656009" y="2045334"/>
            <a:ext cx="1286633" cy="20803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88476" y="2485040"/>
            <a:ext cx="108876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 smtClean="0"/>
              <a:t>500 to -50</a:t>
            </a:r>
          </a:p>
          <a:p>
            <a:pPr algn="r"/>
            <a:r>
              <a:rPr lang="en-US" sz="1100" dirty="0" smtClean="0"/>
              <a:t>2,000 to 500</a:t>
            </a:r>
          </a:p>
          <a:p>
            <a:pPr algn="r"/>
            <a:r>
              <a:rPr lang="en-US" sz="1100" dirty="0" smtClean="0"/>
              <a:t>20,000 to 2,000</a:t>
            </a:r>
          </a:p>
          <a:p>
            <a:pPr algn="r"/>
            <a:r>
              <a:rPr lang="en-US" sz="1100" dirty="0" smtClean="0"/>
              <a:t>5’ UTR</a:t>
            </a:r>
          </a:p>
          <a:p>
            <a:pPr algn="r"/>
            <a:r>
              <a:rPr lang="en-US" sz="1100" dirty="0" smtClean="0"/>
              <a:t>3’ UTR</a:t>
            </a:r>
          </a:p>
          <a:p>
            <a:pPr algn="r"/>
            <a:r>
              <a:rPr lang="en-US" sz="1100" dirty="0" smtClean="0"/>
              <a:t>Intron</a:t>
            </a:r>
          </a:p>
          <a:p>
            <a:pPr algn="r"/>
            <a:r>
              <a:rPr lang="en-US" sz="1100" dirty="0" smtClean="0"/>
              <a:t>CDS</a:t>
            </a:r>
          </a:p>
          <a:p>
            <a:pPr algn="r"/>
            <a:r>
              <a:rPr lang="en-US" sz="1100" dirty="0" smtClean="0"/>
              <a:t>Transcript</a:t>
            </a:r>
            <a:endParaRPr lang="en-US" sz="11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548001" y="2541432"/>
            <a:ext cx="0" cy="475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99078" y="2541432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 smtClean="0"/>
              <a:t>Upstream</a:t>
            </a:r>
          </a:p>
          <a:p>
            <a:pPr algn="r"/>
            <a:r>
              <a:rPr lang="en-US" sz="1100" dirty="0" smtClean="0"/>
              <a:t>(</a:t>
            </a:r>
            <a:r>
              <a:rPr lang="en-US" sz="1100" dirty="0" err="1" smtClean="0"/>
              <a:t>bp</a:t>
            </a:r>
            <a:r>
              <a:rPr lang="en-US" sz="1100" dirty="0" smtClean="0"/>
              <a:t>)</a:t>
            </a:r>
            <a:endParaRPr lang="en-US" sz="1100" dirty="0"/>
          </a:p>
        </p:txBody>
      </p:sp>
      <p:sp>
        <p:nvSpPr>
          <p:cNvPr id="3" name="Rectangle 2"/>
          <p:cNvSpPr/>
          <p:nvPr/>
        </p:nvSpPr>
        <p:spPr>
          <a:xfrm>
            <a:off x="416008" y="5739098"/>
            <a:ext cx="277710" cy="6457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17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78" y="-16519"/>
            <a:ext cx="6102505" cy="47155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53836" y="-3700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53836" y="454516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8" y="5032795"/>
            <a:ext cx="6812372" cy="3940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13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92154</TotalTime>
  <Words>499</Words>
  <Application>Microsoft Macintosh PowerPoint</Application>
  <PresentationFormat>Letter Paper (8.5x11 in)</PresentationFormat>
  <Paragraphs>212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Calibri</vt:lpstr>
      <vt:lpstr>Calibri Light</vt:lpstr>
      <vt:lpstr>Arial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Chambers</dc:creator>
  <cp:lastModifiedBy>Michael Chambers</cp:lastModifiedBy>
  <cp:revision>202</cp:revision>
  <cp:lastPrinted>2015-11-17T06:07:23Z</cp:lastPrinted>
  <dcterms:created xsi:type="dcterms:W3CDTF">2015-08-07T02:04:10Z</dcterms:created>
  <dcterms:modified xsi:type="dcterms:W3CDTF">2015-11-28T00:40:36Z</dcterms:modified>
</cp:coreProperties>
</file>